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08" r:id="rId3"/>
    <p:sldId id="268" r:id="rId4"/>
    <p:sldId id="309" r:id="rId5"/>
    <p:sldId id="310" r:id="rId6"/>
    <p:sldId id="311" r:id="rId7"/>
    <p:sldId id="303" r:id="rId8"/>
    <p:sldId id="295" r:id="rId9"/>
    <p:sldId id="312" r:id="rId10"/>
    <p:sldId id="313" r:id="rId11"/>
    <p:sldId id="314" r:id="rId12"/>
    <p:sldId id="315" r:id="rId13"/>
    <p:sldId id="304" r:id="rId14"/>
    <p:sldId id="31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53" autoAdjust="0"/>
  </p:normalViewPr>
  <p:slideViewPr>
    <p:cSldViewPr>
      <p:cViewPr varScale="1">
        <p:scale>
          <a:sx n="65" d="100"/>
          <a:sy n="65" d="100"/>
        </p:scale>
        <p:origin x="15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https://upload.wikimedia.org/wikipedia/ar/thumb/e/e9/%D8%B4%D8%B9%D8%A7%D8%B1_%D8%AC%D8%A7%D9%85%D8%B9%D8%A9_%D8%A8%D9%86%D9%87%D8%A7.png/1280px-%D8%B4%D8%B9%D8%A7%D8%B1_%D8%AC%D8%A7%D9%85%D8%B9%D8%A9_%D8%A8%D9%86%D9%87%D8%A7.pn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810000" y="1371600"/>
            <a:ext cx="3200400" cy="1200329"/>
          </a:xfrm>
          <a:prstGeom prst="rect">
            <a:avLst/>
          </a:prstGeom>
          <a:noFill/>
        </p:spPr>
        <p:txBody>
          <a:bodyPr wrap="square" rtlCol="1">
            <a:spAutoFit/>
          </a:bodyPr>
          <a:lstStyle/>
          <a:p>
            <a:pPr algn="ctr"/>
            <a:r>
              <a:rPr lang="ar-EG" dirty="0">
                <a:solidFill>
                  <a:schemeClr val="bg1"/>
                </a:solidFill>
                <a:effectLst>
                  <a:outerShdw blurRad="38100" dist="38100" dir="2700000" algn="tl">
                    <a:srgbClr val="000000">
                      <a:alpha val="43137"/>
                    </a:srgbClr>
                  </a:outerShdw>
                </a:effectLst>
                <a:cs typeface="PT Bold Dusky" panose="02010400000000000000" pitchFamily="2" charset="-78"/>
              </a:rPr>
              <a:t>كلية التربية الرياضية </a:t>
            </a:r>
          </a:p>
          <a:p>
            <a:pPr algn="ctr"/>
            <a:r>
              <a:rPr lang="ar-EG" dirty="0">
                <a:solidFill>
                  <a:schemeClr val="bg1"/>
                </a:solidFill>
                <a:effectLst>
                  <a:outerShdw blurRad="38100" dist="38100" dir="2700000" algn="tl">
                    <a:srgbClr val="000000">
                      <a:alpha val="43137"/>
                    </a:srgbClr>
                  </a:outerShdw>
                </a:effectLst>
                <a:cs typeface="PT Bold Dusky" panose="02010400000000000000" pitchFamily="2" charset="-78"/>
              </a:rPr>
              <a:t>قسم نظريات وتطبيقات الرياضات الجماعية ورياضات المضرب</a:t>
            </a:r>
          </a:p>
          <a:p>
            <a:pPr algn="ctr"/>
            <a:endParaRPr lang="ar-EG" dirty="0"/>
          </a:p>
        </p:txBody>
      </p:sp>
      <p:pic>
        <p:nvPicPr>
          <p:cNvPr id="4" name="Picture 3">
            <a:extLst>
              <a:ext uri="{FF2B5EF4-FFF2-40B4-BE49-F238E27FC236}">
                <a16:creationId xmlns:a16="http://schemas.microsoft.com/office/drawing/2014/main" id="{B3698665-C0C8-423A-8B09-3F2D5B47A5C5}"/>
              </a:ext>
            </a:extLst>
          </p:cNvPr>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4572000" y="314559"/>
            <a:ext cx="1952625" cy="904875"/>
          </a:xfrm>
          <a:prstGeom prst="rect">
            <a:avLst/>
          </a:prstGeom>
          <a:noFill/>
        </p:spPr>
      </p:pic>
      <p:sp>
        <p:nvSpPr>
          <p:cNvPr id="6" name="TextBox 5">
            <a:extLst>
              <a:ext uri="{FF2B5EF4-FFF2-40B4-BE49-F238E27FC236}">
                <a16:creationId xmlns:a16="http://schemas.microsoft.com/office/drawing/2014/main" id="{AEA3CA56-9FC8-4CD0-B49B-E827A66DDDC7}"/>
              </a:ext>
            </a:extLst>
          </p:cNvPr>
          <p:cNvSpPr txBox="1"/>
          <p:nvPr/>
        </p:nvSpPr>
        <p:spPr>
          <a:xfrm>
            <a:off x="1143000" y="2585957"/>
            <a:ext cx="5384083" cy="3416320"/>
          </a:xfrm>
          <a:prstGeom prst="rect">
            <a:avLst/>
          </a:prstGeom>
          <a:noFill/>
        </p:spPr>
        <p:txBody>
          <a:bodyPr wrap="square" rtlCol="1">
            <a:spAutoFit/>
          </a:bodyPr>
          <a:lstStyle/>
          <a:p>
            <a:pPr algn="ctr"/>
            <a:r>
              <a:rPr lang="ar-EG" sz="3600" dirty="0">
                <a:solidFill>
                  <a:schemeClr val="bg1"/>
                </a:solidFill>
                <a:effectLst>
                  <a:outerShdw blurRad="38100" dist="38100" dir="2700000" algn="tl">
                    <a:srgbClr val="000000">
                      <a:alpha val="43137"/>
                    </a:srgbClr>
                  </a:outerShdw>
                </a:effectLst>
                <a:cs typeface="PT Bold Dusky" panose="02010400000000000000" pitchFamily="2" charset="-78"/>
              </a:rPr>
              <a:t>مقرر كرة القدم (2)</a:t>
            </a:r>
          </a:p>
          <a:p>
            <a:pPr algn="ctr"/>
            <a:endParaRPr lang="ar-EG" sz="3600" dirty="0">
              <a:solidFill>
                <a:schemeClr val="bg1"/>
              </a:solidFill>
              <a:effectLst>
                <a:outerShdw blurRad="38100" dist="38100" dir="2700000" algn="tl">
                  <a:srgbClr val="000000">
                    <a:alpha val="43137"/>
                  </a:srgbClr>
                </a:outerShdw>
              </a:effectLst>
              <a:cs typeface="PT Bold Dusky" panose="02010400000000000000" pitchFamily="2" charset="-78"/>
            </a:endParaRPr>
          </a:p>
          <a:p>
            <a:pPr algn="ctr"/>
            <a:r>
              <a:rPr lang="ar-EG" sz="3600" dirty="0">
                <a:effectLst>
                  <a:outerShdw blurRad="38100" dist="38100" dir="2700000" algn="tl">
                    <a:srgbClr val="000000">
                      <a:alpha val="43137"/>
                    </a:srgbClr>
                  </a:outerShdw>
                </a:effectLst>
                <a:cs typeface="PT Bold Dusky" panose="02010400000000000000" pitchFamily="2" charset="-78"/>
              </a:rPr>
              <a:t>لطلاب الفرقة الثانية</a:t>
            </a:r>
          </a:p>
          <a:p>
            <a:pPr algn="ctr"/>
            <a:endParaRPr lang="ar-EG" sz="3600" dirty="0">
              <a:solidFill>
                <a:schemeClr val="bg1"/>
              </a:solidFill>
              <a:effectLst>
                <a:outerShdw blurRad="38100" dist="38100" dir="2700000" algn="tl">
                  <a:srgbClr val="000000">
                    <a:alpha val="43137"/>
                  </a:srgbClr>
                </a:outerShdw>
              </a:effectLst>
              <a:cs typeface="PT Bold Dusky" panose="02010400000000000000" pitchFamily="2" charset="-78"/>
            </a:endParaRPr>
          </a:p>
          <a:p>
            <a:pPr algn="ctr"/>
            <a:r>
              <a:rPr lang="ar-EG" sz="3600" dirty="0">
                <a:solidFill>
                  <a:schemeClr val="accent5"/>
                </a:solidFill>
                <a:effectLst>
                  <a:outerShdw blurRad="38100" dist="38100" dir="2700000" algn="tl">
                    <a:srgbClr val="000000">
                      <a:alpha val="43137"/>
                    </a:srgbClr>
                  </a:outerShdw>
                </a:effectLst>
                <a:cs typeface="PT Bold Dusky" panose="02010400000000000000" pitchFamily="2" charset="-78"/>
              </a:rPr>
              <a:t>إعداد </a:t>
            </a:r>
          </a:p>
          <a:p>
            <a:pPr algn="ctr"/>
            <a:r>
              <a:rPr lang="ar-EG" sz="3600" dirty="0">
                <a:solidFill>
                  <a:schemeClr val="accent5"/>
                </a:solidFill>
                <a:effectLst>
                  <a:outerShdw blurRad="38100" dist="38100" dir="2700000" algn="tl">
                    <a:srgbClr val="000000">
                      <a:alpha val="43137"/>
                    </a:srgbClr>
                  </a:outerShdw>
                </a:effectLst>
                <a:cs typeface="PT Bold Dusky" panose="02010400000000000000" pitchFamily="2" charset="-78"/>
              </a:rPr>
              <a:t>شعبة كرة القدم</a:t>
            </a:r>
          </a:p>
        </p:txBody>
      </p:sp>
    </p:spTree>
    <p:extLst>
      <p:ext uri="{BB962C8B-B14F-4D97-AF65-F5344CB8AC3E}">
        <p14:creationId xmlns:p14="http://schemas.microsoft.com/office/powerpoint/2010/main" val="4047586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609600"/>
            <a:ext cx="5856514" cy="5324535"/>
          </a:xfrm>
          <a:prstGeom prst="rect">
            <a:avLst/>
          </a:prstGeom>
          <a:noFill/>
        </p:spPr>
        <p:txBody>
          <a:bodyPr wrap="square" rtlCol="1">
            <a:spAutoFit/>
          </a:bodyPr>
          <a:lstStyle/>
          <a:p>
            <a:pPr algn="r" rtl="1"/>
            <a:r>
              <a:rPr lang="ar-EG" sz="2800" b="1" dirty="0"/>
              <a:t>نماذج للتمرينات الفنية الإجبارية:</a:t>
            </a:r>
            <a:endParaRPr lang="en-US" sz="2800" dirty="0"/>
          </a:p>
          <a:p>
            <a:pPr lvl="0" algn="just" rtl="1"/>
            <a:r>
              <a:rPr lang="ar-EG" sz="2600" dirty="0"/>
              <a:t>- يركل اللاعب (2) الكرة من تحتها ليمررها إلى (1) نصف عالية يقوم اللاعب (1) بكتم الكرة بأسفل القدم والمسافة بينهما من 3– 5م ويكرر التمرين0</a:t>
            </a:r>
            <a:endParaRPr lang="en-US" sz="2600" dirty="0"/>
          </a:p>
          <a:p>
            <a:pPr lvl="0" algn="just" rtl="1"/>
            <a:r>
              <a:rPr lang="ar-EG" sz="2600" dirty="0"/>
              <a:t>- لاعبان المسافة بينهما 5– 7م يسحب اللاعب (2) الكرة بأسفل القدم ثم يلعبها بوجه القدم الأمامى عالية على رأس (1) يقوم (1) بضرب الكرة برأيه ليمررها إلى (2) ثانية– يقوم (2) بكتم الكرة بأسفل القدم يكرر التمرين.</a:t>
            </a:r>
            <a:endParaRPr lang="en-US" sz="2600" dirty="0"/>
          </a:p>
          <a:p>
            <a:pPr lvl="0" algn="just" rtl="1"/>
            <a:r>
              <a:rPr lang="ar-EG" sz="2600" dirty="0"/>
              <a:t>- تمرير الكرة عالية بباطن القدم بين لاعبين بينهما مسافة 5م.</a:t>
            </a:r>
            <a:endParaRPr lang="en-US" sz="2600" dirty="0"/>
          </a:p>
          <a:p>
            <a:pPr lvl="0" algn="just" rtl="1"/>
            <a:r>
              <a:rPr lang="ar-EG" sz="2600" dirty="0"/>
              <a:t>- التمرين السابق بين ثلاثة لاعبين مع استعمال باطن القدم مرة ووجه القدم الأمامى مرة أخرى.</a:t>
            </a:r>
            <a:endParaRPr lang="en-US" sz="2600" dirty="0"/>
          </a:p>
        </p:txBody>
      </p:sp>
    </p:spTree>
    <p:extLst>
      <p:ext uri="{BB962C8B-B14F-4D97-AF65-F5344CB8AC3E}">
        <p14:creationId xmlns:p14="http://schemas.microsoft.com/office/powerpoint/2010/main" val="3502290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8200" y="609600"/>
            <a:ext cx="5856514" cy="5262979"/>
          </a:xfrm>
          <a:prstGeom prst="rect">
            <a:avLst/>
          </a:prstGeom>
          <a:noFill/>
        </p:spPr>
        <p:txBody>
          <a:bodyPr wrap="square" rtlCol="1">
            <a:spAutoFit/>
          </a:bodyPr>
          <a:lstStyle/>
          <a:p>
            <a:pPr algn="r" rtl="1"/>
            <a:r>
              <a:rPr lang="ar-EG" sz="2800" b="1" dirty="0"/>
              <a:t>نماذج للتمرينات الفنية الإجبارية:</a:t>
            </a:r>
            <a:endParaRPr lang="en-US" sz="2800" dirty="0"/>
          </a:p>
          <a:p>
            <a:pPr lvl="0" algn="just" rtl="1"/>
            <a:r>
              <a:rPr lang="ar-EG" sz="2800" dirty="0"/>
              <a:t>- يقف اللاعبون حول دائرة منتصف الملعب يمررون الكرة عالية بينهم يجرى كل لاعب بعد لعبة الكرة ليأخذ مكان اللاعب الذى وصلته الكرة0</a:t>
            </a:r>
            <a:endParaRPr lang="en-US" sz="2800" dirty="0"/>
          </a:p>
          <a:p>
            <a:pPr lvl="0" algn="just" rtl="1"/>
            <a:r>
              <a:rPr lang="ar-EG" sz="2800" dirty="0"/>
              <a:t>- يقف اللاعبون فى دائرة منتصف الملعب، يلعب اللاعبون الكرة عالية بحيث تسقط قبل اللاعب الآخر ثم ترتد من الأرض ليلعبها هذا اللاعب إلى لاعب غيره وهكذا.</a:t>
            </a:r>
            <a:endParaRPr lang="en-US" sz="2800" dirty="0"/>
          </a:p>
          <a:p>
            <a:pPr lvl="0" algn="just" rtl="1"/>
            <a:r>
              <a:rPr lang="ar-EG" sz="2800" dirty="0"/>
              <a:t>- قاطرتان متقابلتان يقوم اللاعب (أ) فى القاطرة الأولى بالجرى ثم تمرير الكرة عالية أو أرضية إلى اللاعب (ب) فى القاطرة الثانية ويجرى خلف قاطرته، يقوم (ب) بالجرى بالكرة ثم تمريرها إلخ.</a:t>
            </a:r>
            <a:endParaRPr lang="en-US" sz="2800" dirty="0"/>
          </a:p>
        </p:txBody>
      </p:sp>
    </p:spTree>
    <p:extLst>
      <p:ext uri="{BB962C8B-B14F-4D97-AF65-F5344CB8AC3E}">
        <p14:creationId xmlns:p14="http://schemas.microsoft.com/office/powerpoint/2010/main" val="677091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8200" y="609600"/>
            <a:ext cx="5856514" cy="5324535"/>
          </a:xfrm>
          <a:prstGeom prst="rect">
            <a:avLst/>
          </a:prstGeom>
          <a:noFill/>
        </p:spPr>
        <p:txBody>
          <a:bodyPr wrap="square" rtlCol="1">
            <a:spAutoFit/>
          </a:bodyPr>
          <a:lstStyle/>
          <a:p>
            <a:pPr algn="r" rtl="1"/>
            <a:r>
              <a:rPr lang="ar-EG" sz="2800" b="1" dirty="0"/>
              <a:t>نماذج للتمرينات الفنية الإجبارية:</a:t>
            </a:r>
            <a:endParaRPr lang="en-US" sz="2800" dirty="0"/>
          </a:p>
          <a:p>
            <a:pPr lvl="0" algn="just" rtl="1"/>
            <a:r>
              <a:rPr lang="ar-EG" sz="2400" dirty="0"/>
              <a:t>- يرفع (أ) الكرة عالية إلى (ب) الذى يضربها إما بباطن قدمه أو برأسه ليمررها إلى (ج) عالية يلعب (ج) الكرة نصف عالية إلى (أ) الذى يكتمها بأسفل قدميه.</a:t>
            </a:r>
            <a:endParaRPr lang="en-US" sz="2400" dirty="0"/>
          </a:p>
          <a:p>
            <a:pPr lvl="0" algn="just" rtl="1"/>
            <a:r>
              <a:rPr lang="ar-EG" sz="2400" dirty="0"/>
              <a:t>- يقوم (أ) برمى الكرة بيده إلى (ب) الذى ينطط الكرة على رأسه مع الجرى قطرياً ثم يمسك الكرة ويرميها إلى (أ) الذى أخذ مكان (ب) وهكذا.</a:t>
            </a:r>
            <a:endParaRPr lang="en-US" sz="2400" dirty="0"/>
          </a:p>
          <a:p>
            <a:pPr lvl="0" algn="just" rtl="1"/>
            <a:r>
              <a:rPr lang="ar-EG" sz="2400" dirty="0"/>
              <a:t>- يلعب (أ) الكرة عالية بباطن القدم أو وجه القدم الأمامى إلى (ب) ويجرى أماماً يقوم (ب) بضرب الكرة برأسه ليمررها إلى (أ) ثانية، الذى يقوم بلعبها مباشرة إلى (ب) بنفس الطريقة.</a:t>
            </a:r>
            <a:endParaRPr lang="en-US" sz="2400" dirty="0"/>
          </a:p>
          <a:p>
            <a:pPr lvl="0" algn="just" rtl="1"/>
            <a:r>
              <a:rPr lang="ar-EG" sz="2400" dirty="0"/>
              <a:t>- يقوم (ب) بضرب الكرة برأسه ليمررها إلى (أ) ويجرى ليأخذ مكان (جـ) الذى يجرى مكان (ب) ليلعب الكرة القادمة إليه من (أ) ثم يجرى ليأخذ مكان (د) وهكذا.</a:t>
            </a:r>
            <a:endParaRPr lang="en-US" sz="2400" dirty="0"/>
          </a:p>
        </p:txBody>
      </p:sp>
    </p:spTree>
    <p:extLst>
      <p:ext uri="{BB962C8B-B14F-4D97-AF65-F5344CB8AC3E}">
        <p14:creationId xmlns:p14="http://schemas.microsoft.com/office/powerpoint/2010/main" val="6742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pic>
        <p:nvPicPr>
          <p:cNvPr id="17410" name="Picture 2" descr="C:\Users\لا إله إلا الله\Desktop\51871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898" y="1295400"/>
            <a:ext cx="5588082"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930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09600" y="2967335"/>
            <a:ext cx="5856514" cy="923330"/>
          </a:xfrm>
          <a:prstGeom prst="rect">
            <a:avLst/>
          </a:prstGeom>
          <a:noFill/>
        </p:spPr>
        <p:txBody>
          <a:bodyPr wrap="square" rtlCol="1">
            <a:spAutoFit/>
          </a:bodyPr>
          <a:lstStyle/>
          <a:p>
            <a:pPr algn="r" rtl="1"/>
            <a:r>
              <a:rPr lang="ar-EG" sz="5400" b="1" dirty="0"/>
              <a:t>انتهت المحاضرة الأولي</a:t>
            </a:r>
            <a:endParaRPr lang="en-US" sz="4800" dirty="0"/>
          </a:p>
        </p:txBody>
      </p:sp>
    </p:spTree>
    <p:extLst>
      <p:ext uri="{BB962C8B-B14F-4D97-AF65-F5344CB8AC3E}">
        <p14:creationId xmlns:p14="http://schemas.microsoft.com/office/powerpoint/2010/main" val="1900958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219200" y="2971800"/>
            <a:ext cx="5257800" cy="2215991"/>
          </a:xfrm>
          <a:prstGeom prst="rect">
            <a:avLst/>
          </a:prstGeom>
          <a:noFill/>
        </p:spPr>
        <p:txBody>
          <a:bodyPr wrap="square" rtlCol="1">
            <a:spAutoFit/>
          </a:bodyPr>
          <a:lstStyle/>
          <a:p>
            <a:pPr algn="ctr"/>
            <a:r>
              <a:rPr lang="ar-EG" sz="4800" dirty="0">
                <a:solidFill>
                  <a:schemeClr val="bg1"/>
                </a:solidFill>
                <a:effectLst>
                  <a:outerShdw blurRad="38100" dist="38100" dir="2700000" algn="tl">
                    <a:srgbClr val="000000">
                      <a:alpha val="43137"/>
                    </a:srgbClr>
                  </a:outerShdw>
                </a:effectLst>
                <a:cs typeface="PT Bold Dusky" panose="02010400000000000000" pitchFamily="2" charset="-78"/>
              </a:rPr>
              <a:t>المحاضرة الأولي</a:t>
            </a:r>
            <a:endParaRPr lang="en-US" sz="4800" dirty="0">
              <a:solidFill>
                <a:schemeClr val="bg1"/>
              </a:solidFill>
              <a:effectLst>
                <a:outerShdw blurRad="38100" dist="38100" dir="2700000" algn="tl">
                  <a:srgbClr val="000000">
                    <a:alpha val="43137"/>
                  </a:srgbClr>
                </a:outerShdw>
              </a:effectLst>
              <a:cs typeface="PT Bold Dusky" panose="02010400000000000000" pitchFamily="2" charset="-78"/>
            </a:endParaRPr>
          </a:p>
          <a:p>
            <a:pPr algn="ctr"/>
            <a:r>
              <a:rPr lang="ar-EG" sz="3600" dirty="0">
                <a:solidFill>
                  <a:schemeClr val="bg1"/>
                </a:solidFill>
                <a:effectLst>
                  <a:outerShdw blurRad="38100" dist="38100" dir="2700000" algn="tl">
                    <a:srgbClr val="000000">
                      <a:alpha val="43137"/>
                    </a:srgbClr>
                  </a:outerShdw>
                </a:effectLst>
                <a:cs typeface="PT Bold Dusky" panose="02010400000000000000" pitchFamily="2" charset="-78"/>
              </a:rPr>
              <a:t>طرق التدريب على المهارات الأساسية</a:t>
            </a:r>
          </a:p>
          <a:p>
            <a:pPr algn="ctr"/>
            <a:endParaRPr lang="ar-EG" dirty="0"/>
          </a:p>
        </p:txBody>
      </p:sp>
    </p:spTree>
    <p:extLst>
      <p:ext uri="{BB962C8B-B14F-4D97-AF65-F5344CB8AC3E}">
        <p14:creationId xmlns:p14="http://schemas.microsoft.com/office/powerpoint/2010/main" val="3584450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914400"/>
            <a:ext cx="5856514" cy="5386090"/>
          </a:xfrm>
          <a:prstGeom prst="rect">
            <a:avLst/>
          </a:prstGeom>
          <a:noFill/>
        </p:spPr>
        <p:txBody>
          <a:bodyPr wrap="square" rtlCol="1">
            <a:spAutoFit/>
          </a:bodyPr>
          <a:lstStyle/>
          <a:p>
            <a:pPr algn="r" rtl="1"/>
            <a:r>
              <a:rPr lang="ar-EG" sz="3200" b="1" dirty="0"/>
              <a:t>أولاً: تمرينات الإحساس (التعود على الكرة):</a:t>
            </a:r>
            <a:endParaRPr lang="en-US" sz="3200" dirty="0"/>
          </a:p>
          <a:p>
            <a:pPr algn="just" rtl="1"/>
            <a:r>
              <a:rPr lang="ar-EG" sz="3200" dirty="0"/>
              <a:t>	هذه الطريقة أساسية ومهمة لتعليم المهارات الأساسية وهى التى توجد "الصداقة" القوية بين اللاعب والكرة، وتزداد هذه الصداقة كلما تعرف اللاعب على أسرار الكرة مما يجعلها دائماً تحت سيطرته سواء وهى على الأرض، أو فى الهواء، وسواء أتت له الكرة من اليمين أو اليسار أو الأمام أو الخلف، وفى أى وضع يأخذ اللاعب. </a:t>
            </a:r>
            <a:endParaRPr lang="en-US" sz="3200" dirty="0"/>
          </a:p>
          <a:p>
            <a:pPr algn="r"/>
            <a:r>
              <a:rPr lang="ar-EG" sz="2400" dirty="0"/>
              <a:t>	</a:t>
            </a:r>
          </a:p>
        </p:txBody>
      </p:sp>
      <p:sp>
        <p:nvSpPr>
          <p:cNvPr id="2" name="TextBox 1"/>
          <p:cNvSpPr txBox="1"/>
          <p:nvPr/>
        </p:nvSpPr>
        <p:spPr>
          <a:xfrm>
            <a:off x="762000" y="308428"/>
            <a:ext cx="5366657" cy="861774"/>
          </a:xfrm>
          <a:prstGeom prst="rect">
            <a:avLst/>
          </a:prstGeom>
          <a:noFill/>
        </p:spPr>
        <p:txBody>
          <a:bodyPr wrap="square" rtlCol="1">
            <a:spAutoFit/>
          </a:bodyPr>
          <a:lstStyle/>
          <a:p>
            <a:r>
              <a:rPr lang="ar-EG" sz="3200" b="1" dirty="0"/>
              <a:t>طرق التدريب على المهارات الأساسية</a:t>
            </a:r>
            <a:endParaRPr lang="en-US" sz="3200" dirty="0"/>
          </a:p>
          <a:p>
            <a:endParaRPr lang="ar-EG" dirty="0"/>
          </a:p>
        </p:txBody>
      </p:sp>
    </p:spTree>
    <p:extLst>
      <p:ext uri="{BB962C8B-B14F-4D97-AF65-F5344CB8AC3E}">
        <p14:creationId xmlns:p14="http://schemas.microsoft.com/office/powerpoint/2010/main" val="2296880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914400"/>
            <a:ext cx="5856514" cy="4031873"/>
          </a:xfrm>
          <a:prstGeom prst="rect">
            <a:avLst/>
          </a:prstGeom>
          <a:noFill/>
        </p:spPr>
        <p:txBody>
          <a:bodyPr wrap="square" rtlCol="1">
            <a:spAutoFit/>
          </a:bodyPr>
          <a:lstStyle/>
          <a:p>
            <a:pPr algn="just" rtl="1"/>
            <a:r>
              <a:rPr lang="ar-EG" sz="3200" dirty="0"/>
              <a:t>	إن الإحساس بالكرة عند اللاعب ينمو مع التمرين ويكون نوعاً خاصاً من الملاحظة العالية التى تجعله يستطيع أن يتعامل مع الكرة بخبرته وينشأ عن ذلك أن يدرك اللاعب بدقة خواص الكرة (شكلها– وزنها– مرونتها عند جريه بها سرعتها واتجاهها فى الهواء تغير اتجاهها بسبب الريح المضادة أو المواتية)، </a:t>
            </a:r>
          </a:p>
        </p:txBody>
      </p:sp>
      <p:sp>
        <p:nvSpPr>
          <p:cNvPr id="2" name="TextBox 1"/>
          <p:cNvSpPr txBox="1"/>
          <p:nvPr/>
        </p:nvSpPr>
        <p:spPr>
          <a:xfrm>
            <a:off x="1393371" y="308428"/>
            <a:ext cx="4735286" cy="800219"/>
          </a:xfrm>
          <a:prstGeom prst="rect">
            <a:avLst/>
          </a:prstGeom>
          <a:noFill/>
        </p:spPr>
        <p:txBody>
          <a:bodyPr wrap="square" rtlCol="1">
            <a:spAutoFit/>
          </a:bodyPr>
          <a:lstStyle/>
          <a:p>
            <a:r>
              <a:rPr lang="ar-EG" sz="2800" b="1" dirty="0"/>
              <a:t>طرق التدريب على المهارات الأساسية</a:t>
            </a:r>
            <a:endParaRPr lang="en-US" sz="2800" dirty="0"/>
          </a:p>
          <a:p>
            <a:endParaRPr lang="ar-EG" dirty="0"/>
          </a:p>
        </p:txBody>
      </p:sp>
    </p:spTree>
    <p:extLst>
      <p:ext uri="{BB962C8B-B14F-4D97-AF65-F5344CB8AC3E}">
        <p14:creationId xmlns:p14="http://schemas.microsoft.com/office/powerpoint/2010/main" val="324244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2757" y="914400"/>
            <a:ext cx="5856514" cy="4524315"/>
          </a:xfrm>
          <a:prstGeom prst="rect">
            <a:avLst/>
          </a:prstGeom>
          <a:noFill/>
        </p:spPr>
        <p:txBody>
          <a:bodyPr wrap="square" rtlCol="1">
            <a:spAutoFit/>
          </a:bodyPr>
          <a:lstStyle/>
          <a:p>
            <a:pPr algn="r" rtl="1"/>
            <a:r>
              <a:rPr lang="ar-EG" sz="3200" b="1" dirty="0"/>
              <a:t>نماذج لتمرينات الإحساس بالكرة:</a:t>
            </a:r>
            <a:endParaRPr lang="en-US" sz="3200" dirty="0"/>
          </a:p>
          <a:p>
            <a:pPr lvl="0" algn="r" rtl="1"/>
            <a:endParaRPr lang="ar-EG" sz="1600" dirty="0"/>
          </a:p>
          <a:p>
            <a:pPr lvl="0" algn="just" rtl="1"/>
            <a:r>
              <a:rPr lang="ar-EG" sz="2800" dirty="0"/>
              <a:t>- دحرجة الكرة بأسفل القدم والسير بها فى الاتجاهات المختلفة.</a:t>
            </a:r>
            <a:endParaRPr lang="en-US" sz="2800" dirty="0"/>
          </a:p>
          <a:p>
            <a:pPr lvl="0" algn="just" rtl="1"/>
            <a:r>
              <a:rPr lang="ar-EG" sz="2800" dirty="0"/>
              <a:t>- ضرب الكرة بأسفل القدم كلما ارتدت من الأرضة (تنطيط الكرة بأسفل القدم).</a:t>
            </a:r>
            <a:endParaRPr lang="en-US" sz="2800" dirty="0"/>
          </a:p>
          <a:p>
            <a:pPr lvl="0" algn="just" rtl="1"/>
            <a:r>
              <a:rPr lang="ar-EG" sz="2800" dirty="0"/>
              <a:t>- يقوم اللاعب بعمل تمرين توازن على رجل واحدة مع وضع الكرة على وجه.</a:t>
            </a:r>
            <a:endParaRPr lang="en-US" sz="2800" dirty="0"/>
          </a:p>
          <a:p>
            <a:pPr lvl="0" algn="just" rtl="1"/>
            <a:r>
              <a:rPr lang="ar-EG" sz="2800" dirty="0"/>
              <a:t>- قدم اللاعب الأخرى أو فخذه أو رأسه.</a:t>
            </a:r>
            <a:endParaRPr lang="en-US" sz="2800" dirty="0"/>
          </a:p>
          <a:p>
            <a:pPr algn="r" rtl="1"/>
            <a:endParaRPr lang="ar-EG" sz="4400" dirty="0"/>
          </a:p>
        </p:txBody>
      </p:sp>
    </p:spTree>
    <p:extLst>
      <p:ext uri="{BB962C8B-B14F-4D97-AF65-F5344CB8AC3E}">
        <p14:creationId xmlns:p14="http://schemas.microsoft.com/office/powerpoint/2010/main" val="301115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914400"/>
            <a:ext cx="5856514" cy="4093428"/>
          </a:xfrm>
          <a:prstGeom prst="rect">
            <a:avLst/>
          </a:prstGeom>
          <a:noFill/>
        </p:spPr>
        <p:txBody>
          <a:bodyPr wrap="square" rtlCol="1">
            <a:spAutoFit/>
          </a:bodyPr>
          <a:lstStyle/>
          <a:p>
            <a:pPr algn="r" rtl="1"/>
            <a:r>
              <a:rPr lang="ar-EG" sz="3200" b="1" dirty="0"/>
              <a:t>نماذج لتمرينات الإحساس بالكرة:</a:t>
            </a:r>
          </a:p>
          <a:p>
            <a:pPr lvl="0" algn="r" rtl="1"/>
            <a:endParaRPr lang="ar-EG" sz="2800" dirty="0"/>
          </a:p>
          <a:p>
            <a:pPr lvl="0" algn="r" rtl="1"/>
            <a:r>
              <a:rPr lang="ar-EG" sz="2800" dirty="0"/>
              <a:t>- تنطيط الكرة بوجه القدم ثم تبادل تنطيط الكرة بوجهى القدمين.</a:t>
            </a:r>
            <a:endParaRPr lang="en-US" sz="2800" dirty="0"/>
          </a:p>
          <a:p>
            <a:pPr lvl="0" algn="r" rtl="1"/>
            <a:r>
              <a:rPr lang="ar-EG" sz="2800" dirty="0"/>
              <a:t>- تنطيط الكرة على الفخذ ثم تنطيطها على الفخذين.</a:t>
            </a:r>
            <a:endParaRPr lang="en-US" sz="2800" dirty="0"/>
          </a:p>
          <a:p>
            <a:pPr lvl="0" algn="r" rtl="1"/>
            <a:r>
              <a:rPr lang="ar-EG" sz="2800" dirty="0"/>
              <a:t>- تبادل تنطيط الكرة بين وجه القدم والفخذ.</a:t>
            </a:r>
            <a:endParaRPr lang="en-US" sz="2800" dirty="0"/>
          </a:p>
          <a:p>
            <a:pPr lvl="0" algn="r" rtl="1"/>
            <a:r>
              <a:rPr lang="ar-EG" sz="2800" dirty="0"/>
              <a:t>- تنطيط الكرة بالرأس من الثبات.</a:t>
            </a:r>
            <a:endParaRPr lang="en-US" sz="2800" dirty="0"/>
          </a:p>
          <a:p>
            <a:pPr lvl="0" algn="r" rtl="1"/>
            <a:r>
              <a:rPr lang="ar-EG" sz="2800" dirty="0"/>
              <a:t>- تنطيط الكرة من الحركة بالقدم أو الرأس.</a:t>
            </a:r>
            <a:endParaRPr lang="en-US" dirty="0"/>
          </a:p>
          <a:p>
            <a:pPr algn="r" rtl="1"/>
            <a:endParaRPr lang="en-US" sz="3200" dirty="0"/>
          </a:p>
        </p:txBody>
      </p:sp>
    </p:spTree>
    <p:extLst>
      <p:ext uri="{BB962C8B-B14F-4D97-AF65-F5344CB8AC3E}">
        <p14:creationId xmlns:p14="http://schemas.microsoft.com/office/powerpoint/2010/main" val="2556067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C:\Users\لا إله إلا الله\Desktop\12073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911350"/>
            <a:ext cx="5421313" cy="380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93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914400"/>
            <a:ext cx="5856514" cy="4031873"/>
          </a:xfrm>
          <a:prstGeom prst="rect">
            <a:avLst/>
          </a:prstGeom>
          <a:noFill/>
        </p:spPr>
        <p:txBody>
          <a:bodyPr wrap="square" rtlCol="1">
            <a:spAutoFit/>
          </a:bodyPr>
          <a:lstStyle/>
          <a:p>
            <a:pPr algn="r" rtl="1"/>
            <a:r>
              <a:rPr lang="ar-EG" sz="3200" b="1" dirty="0"/>
              <a:t>ثانياً: التمرينات الفنية الإجبارية:</a:t>
            </a:r>
            <a:endParaRPr lang="en-US" sz="3200" dirty="0"/>
          </a:p>
          <a:p>
            <a:pPr algn="just" rtl="1"/>
            <a:r>
              <a:rPr lang="ar-EG" sz="2400" b="1" dirty="0"/>
              <a:t>	</a:t>
            </a:r>
            <a:r>
              <a:rPr lang="ar-EG" sz="3200" dirty="0"/>
              <a:t>توضع هذه التمرينات للمدرب مستوى دقة اللاعب فى أداء المهارة الأساسية، وتوضع هذه التمرينات فى برنامج التدريب لتساعد على تنمية مهارة اللاعبين0</a:t>
            </a:r>
            <a:endParaRPr lang="en-US" sz="3200" dirty="0"/>
          </a:p>
          <a:p>
            <a:pPr algn="just" rtl="1"/>
            <a:r>
              <a:rPr lang="ar-EG" sz="3200" dirty="0"/>
              <a:t>	وفى هذه الطريقة توضع واجبات معينة للاعب، بمعنى أن يختار المدرب تمريناً معيناً لكى يتعلم اللاعب مهارة أو أكثر</a:t>
            </a:r>
            <a:endParaRPr lang="en-US" sz="3200" dirty="0"/>
          </a:p>
        </p:txBody>
      </p:sp>
      <p:sp>
        <p:nvSpPr>
          <p:cNvPr id="2" name="TextBox 1"/>
          <p:cNvSpPr txBox="1"/>
          <p:nvPr/>
        </p:nvSpPr>
        <p:spPr>
          <a:xfrm>
            <a:off x="1393371" y="308428"/>
            <a:ext cx="4735286" cy="800219"/>
          </a:xfrm>
          <a:prstGeom prst="rect">
            <a:avLst/>
          </a:prstGeom>
          <a:noFill/>
        </p:spPr>
        <p:txBody>
          <a:bodyPr wrap="square" rtlCol="1">
            <a:spAutoFit/>
          </a:bodyPr>
          <a:lstStyle/>
          <a:p>
            <a:r>
              <a:rPr lang="ar-EG" sz="2800" b="1" dirty="0"/>
              <a:t>طرق التدريب على المهارات الأساسية</a:t>
            </a:r>
            <a:endParaRPr lang="en-US" sz="2800" dirty="0"/>
          </a:p>
          <a:p>
            <a:endParaRPr lang="ar-EG" dirty="0"/>
          </a:p>
        </p:txBody>
      </p:sp>
    </p:spTree>
    <p:extLst>
      <p:ext uri="{BB962C8B-B14F-4D97-AF65-F5344CB8AC3E}">
        <p14:creationId xmlns:p14="http://schemas.microsoft.com/office/powerpoint/2010/main" val="317487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لا إله إلا الله\Desktop\collection\new\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93"/>
            <a:ext cx="9144000" cy="68480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914400"/>
            <a:ext cx="5856514" cy="4031873"/>
          </a:xfrm>
          <a:prstGeom prst="rect">
            <a:avLst/>
          </a:prstGeom>
          <a:noFill/>
        </p:spPr>
        <p:txBody>
          <a:bodyPr wrap="square" rtlCol="1">
            <a:spAutoFit/>
          </a:bodyPr>
          <a:lstStyle/>
          <a:p>
            <a:pPr algn="r" rtl="1"/>
            <a:r>
              <a:rPr lang="ar-EG" sz="3200" b="1" dirty="0"/>
              <a:t>ثانياً: التمرينات الفنية الإجبارية:</a:t>
            </a:r>
            <a:endParaRPr lang="en-US" sz="3200" dirty="0"/>
          </a:p>
          <a:p>
            <a:pPr algn="just" rtl="1"/>
            <a:r>
              <a:rPr lang="ar-EG" sz="2400" b="1" dirty="0"/>
              <a:t>	</a:t>
            </a:r>
            <a:r>
              <a:rPr lang="ar-EG" sz="3200" dirty="0"/>
              <a:t>سواء كان من الوقوف أو من الحركة، ويتحتم فى هذه الطريقة أن يلاحظ المدرب بدقة صحة أداء اللاعب للمهارة الأساسية وإلا انتفى الغرض من التمرين0 وتلى هذه الطريقة الإحساس بالكرة وتعطى هذه الطريقة أثناء التدفئة أو بعدها مع الناشئين.</a:t>
            </a:r>
            <a:endParaRPr lang="en-US" sz="2400" dirty="0"/>
          </a:p>
        </p:txBody>
      </p:sp>
      <p:sp>
        <p:nvSpPr>
          <p:cNvPr id="2" name="TextBox 1"/>
          <p:cNvSpPr txBox="1"/>
          <p:nvPr/>
        </p:nvSpPr>
        <p:spPr>
          <a:xfrm>
            <a:off x="1393371" y="308428"/>
            <a:ext cx="4735286" cy="800219"/>
          </a:xfrm>
          <a:prstGeom prst="rect">
            <a:avLst/>
          </a:prstGeom>
          <a:noFill/>
        </p:spPr>
        <p:txBody>
          <a:bodyPr wrap="square" rtlCol="1">
            <a:spAutoFit/>
          </a:bodyPr>
          <a:lstStyle/>
          <a:p>
            <a:r>
              <a:rPr lang="ar-EG" sz="2800" b="1" dirty="0"/>
              <a:t>طرق التدريب على المهارات الأساسية</a:t>
            </a:r>
            <a:endParaRPr lang="en-US" sz="2800" dirty="0"/>
          </a:p>
          <a:p>
            <a:endParaRPr lang="ar-EG" dirty="0"/>
          </a:p>
        </p:txBody>
      </p:sp>
    </p:spTree>
    <p:extLst>
      <p:ext uri="{BB962C8B-B14F-4D97-AF65-F5344CB8AC3E}">
        <p14:creationId xmlns:p14="http://schemas.microsoft.com/office/powerpoint/2010/main" val="23643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765</Words>
  <Application>Microsoft Office PowerPoint</Application>
  <PresentationFormat>On-screen Show (4:3)</PresentationFormat>
  <Paragraphs>51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لا إله إلا الله</dc:creator>
  <cp:lastModifiedBy>لا اله الا الله</cp:lastModifiedBy>
  <cp:revision>51</cp:revision>
  <dcterms:created xsi:type="dcterms:W3CDTF">2006-08-16T00:00:00Z</dcterms:created>
  <dcterms:modified xsi:type="dcterms:W3CDTF">2020-03-16T22:15:32Z</dcterms:modified>
</cp:coreProperties>
</file>